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6%20&#1075;&#1088;&#1091;&#1087;&#1087;&#1072;%20&#1041;&#1072;&#1089;&#1085;&#1103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hyperlink" Target="&#1041;&#1077;&#1083;&#1086;&#1095;&#1082;&#1072;%20&#1080;%20&#1076;&#1077;&#1090;&#1080;.mp4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75" y="1916832"/>
            <a:ext cx="80748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Творческий калейдоскоп: 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басни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 пословиц</a:t>
            </a:r>
          </a:p>
        </p:txBody>
      </p:sp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53389"/>
            <a:ext cx="4890738" cy="23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9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76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Примеры нашего творчества: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6"/>
          <a:stretch/>
        </p:blipFill>
        <p:spPr>
          <a:xfrm>
            <a:off x="974597" y="1844824"/>
            <a:ext cx="6696744" cy="4731767"/>
          </a:xfrm>
          <a:prstGeom prst="rect">
            <a:avLst/>
          </a:prstGeom>
        </p:spPr>
      </p:pic>
      <p:pic>
        <p:nvPicPr>
          <p:cNvPr id="8" name="12 группа БАСН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1341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766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Примеры нашего творчества:</a:t>
            </a:r>
            <a:endParaRPr lang="ru-RU" sz="2000" dirty="0"/>
          </a:p>
        </p:txBody>
      </p:sp>
      <p:pic>
        <p:nvPicPr>
          <p:cNvPr id="8" name="Рисунок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" y="1786498"/>
            <a:ext cx="8683625" cy="48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0351" y="65262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Примеры детско-родительского творчества:</a:t>
            </a:r>
            <a:endParaRPr lang="ru-RU" sz="20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flipH="1">
            <a:off x="4523769" y="1777944"/>
            <a:ext cx="4368195" cy="4891416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55575" y="1772816"/>
            <a:ext cx="4368195" cy="4896544"/>
          </a:xfrm>
          <a:prstGeom prst="round2Diag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" y="2636912"/>
            <a:ext cx="417801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44009" y="1772816"/>
            <a:ext cx="41764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Медвежонок и солнышко.</a:t>
            </a:r>
          </a:p>
          <a:p>
            <a:pPr algn="just"/>
            <a:r>
              <a:rPr lang="ru-RU" sz="1050" i="1" dirty="0" smtClean="0"/>
              <a:t>Жил-был </a:t>
            </a:r>
            <a:r>
              <a:rPr lang="ru-RU" sz="1050" i="1" dirty="0"/>
              <a:t>в одном лесу  медвежонок.</a:t>
            </a:r>
          </a:p>
          <a:p>
            <a:pPr algn="just"/>
            <a:r>
              <a:rPr lang="ru-RU" sz="1050" i="1" dirty="0"/>
              <a:t>Он любил рисовать, но был ленивый и не любил выходить из дома.</a:t>
            </a:r>
          </a:p>
          <a:p>
            <a:pPr algn="just"/>
            <a:r>
              <a:rPr lang="ru-RU" sz="1050" i="1" dirty="0"/>
              <a:t>У медвежонка  были друзья: Зайчонок, Воробей, Белочка.</a:t>
            </a:r>
          </a:p>
          <a:p>
            <a:pPr algn="just"/>
            <a:r>
              <a:rPr lang="ru-RU" sz="1050" i="1" dirty="0"/>
              <a:t>Друзья часто приходили к медвежонку в </a:t>
            </a:r>
            <a:r>
              <a:rPr lang="ru-RU" sz="1050" i="1" dirty="0" smtClean="0"/>
              <a:t>гости. Как-то </a:t>
            </a:r>
            <a:r>
              <a:rPr lang="ru-RU" sz="1050" i="1" dirty="0"/>
              <a:t>раз Медвежонок захотел нарисовать, как поднимается солнышко над лесом. Мама рассказывала, что нет чудесней картины и  называется это </a:t>
            </a:r>
            <a:r>
              <a:rPr lang="ru-RU" sz="1050" i="1" dirty="0" smtClean="0"/>
              <a:t>восход. Медвежонку </a:t>
            </a:r>
            <a:r>
              <a:rPr lang="ru-RU" sz="1050" i="1" dirty="0"/>
              <a:t>не хотелось рано утром выходить из дома. Он решил расспросить друзей о восходе солнца.</a:t>
            </a:r>
          </a:p>
          <a:p>
            <a:pPr algn="just"/>
            <a:r>
              <a:rPr lang="ru-RU" sz="1050" i="1" dirty="0"/>
              <a:t>Зайчонок сказал, что солнышко восходит рано-рано утром над дальней опушкой, когда на сочной траве еще висят  росинки, и похоже солнышко на сладкую оранжевую морковку.</a:t>
            </a:r>
          </a:p>
          <a:p>
            <a:pPr algn="just"/>
            <a:r>
              <a:rPr lang="ru-RU" sz="1050" i="1" dirty="0"/>
              <a:t>Белочка  рассказала, что солнышко - это большой орех лещины, который появляется  из-за дальнего </a:t>
            </a:r>
            <a:r>
              <a:rPr lang="ru-RU" sz="1050" i="1" dirty="0" smtClean="0"/>
              <a:t>леса. А </a:t>
            </a:r>
            <a:r>
              <a:rPr lang="ru-RU" sz="1050" i="1" dirty="0"/>
              <a:t>Воробушек говорил, что солнышко похоже на большое золотое зернышко пшена.</a:t>
            </a:r>
          </a:p>
          <a:p>
            <a:pPr algn="just"/>
            <a:r>
              <a:rPr lang="ru-RU" sz="1050" i="1" dirty="0"/>
              <a:t>Задумался Медвежонок, загрустил, не знал он теперь, что же ему рисовать: морковку, орех или пшено. Стал советоваться с дедушкой. Тогда мудрый дедушка Медведь сказал : "Солнышко для всех разное. Был бы я </a:t>
            </a:r>
            <a:r>
              <a:rPr lang="ru-RU" sz="1050" i="1" dirty="0" err="1"/>
              <a:t>помоложе</a:t>
            </a:r>
            <a:r>
              <a:rPr lang="ru-RU" sz="1050" i="1" dirty="0"/>
              <a:t>, я бы сходил сам на опушку леса и посмотрел своими глазами".</a:t>
            </a:r>
          </a:p>
          <a:p>
            <a:pPr algn="just"/>
            <a:r>
              <a:rPr lang="ru-RU" sz="1050" i="1" dirty="0"/>
              <a:t>Медвежонок, хоть и был очень ленивый, встал на следующее утро и сам посмотрел на восход. А потом вернулся домой и смог нарисовать картину. Верно говорят: иногда лучше один раз увидеть, чем сто раз услышать.</a:t>
            </a:r>
          </a:p>
          <a:p>
            <a:pPr algn="just"/>
            <a:r>
              <a:rPr lang="ru-RU" sz="1050" i="1" dirty="0"/>
              <a:t>А солнышко, конечно же, не похоже ни на морковку, ни на орех, ни на пшено! Сразу  понятно, что солнышко - это большое блюдце цветочного мёда!  А ещё медвежонок подумал, что солнышко, хоть и разное для всех, но всем </a:t>
            </a:r>
            <a:r>
              <a:rPr lang="ru-RU" sz="1050" i="1" dirty="0" smtClean="0"/>
              <a:t>одинаково </a:t>
            </a:r>
            <a:r>
              <a:rPr lang="ru-RU" sz="1050" i="1" dirty="0"/>
              <a:t>дарит теплоту и радость.</a:t>
            </a:r>
          </a:p>
        </p:txBody>
      </p:sp>
    </p:spTree>
    <p:extLst>
      <p:ext uri="{BB962C8B-B14F-4D97-AF65-F5344CB8AC3E}">
        <p14:creationId xmlns:p14="http://schemas.microsoft.com/office/powerpoint/2010/main" val="22865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9376" y="33951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РЕФЛЕКСИЯ.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14" b="8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11" r="71269" b="32970"/>
          <a:stretch/>
        </p:blipFill>
        <p:spPr bwMode="auto">
          <a:xfrm>
            <a:off x="1835696" y="2492896"/>
            <a:ext cx="1516119" cy="23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29" b="75429" l="10000" r="90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708" r="23140" b="24690"/>
          <a:stretch/>
        </p:blipFill>
        <p:spPr bwMode="auto">
          <a:xfrm>
            <a:off x="2915816" y="727591"/>
            <a:ext cx="13307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14" b="79571" l="72429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83" t="35147" b="20058"/>
          <a:stretch/>
        </p:blipFill>
        <p:spPr bwMode="auto">
          <a:xfrm>
            <a:off x="861297" y="4377504"/>
            <a:ext cx="1478455" cy="23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9376" y="374780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уже об этом знала, но мне было интересно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7969" y="57332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Буду применять в своей дальнейшей работе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1489742"/>
            <a:ext cx="475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Материал </a:t>
            </a:r>
            <a:r>
              <a:rPr lang="ru-RU" dirty="0" smtClean="0"/>
              <a:t>не достиг ожидаемого результата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9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44824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Федеральная образовательная программа дошкольного </a:t>
            </a:r>
            <a:r>
              <a:rPr lang="ru-RU" b="1" dirty="0" smtClean="0"/>
              <a:t>образования</a:t>
            </a:r>
          </a:p>
          <a:p>
            <a:pPr algn="ctr"/>
            <a:endParaRPr lang="ru-RU" b="1" dirty="0"/>
          </a:p>
          <a:p>
            <a:r>
              <a:rPr lang="ru-RU" dirty="0" smtClean="0"/>
              <a:t>Образовательная область – речевое развитие: </a:t>
            </a:r>
          </a:p>
          <a:p>
            <a:r>
              <a:rPr lang="ru-RU" dirty="0" smtClean="0"/>
              <a:t>5 – 6 лет </a:t>
            </a:r>
          </a:p>
          <a:p>
            <a:pPr algn="just"/>
            <a:r>
              <a:rPr lang="ru-RU" dirty="0" smtClean="0"/>
              <a:t>… формировать </a:t>
            </a:r>
            <a:r>
              <a:rPr lang="ru-RU" dirty="0"/>
              <a:t>представления о некоторых жанровых, композиционных, языковых особенностях произведений: </a:t>
            </a:r>
            <a:r>
              <a:rPr lang="ru-RU" sz="2000" b="1" dirty="0">
                <a:solidFill>
                  <a:srgbClr val="7030A0"/>
                </a:solidFill>
              </a:rPr>
              <a:t>поговорка</a:t>
            </a:r>
            <a:r>
              <a:rPr lang="ru-RU" dirty="0"/>
              <a:t>, загадка, считалка, скороговорка, народная сказка, рассказ, стихотворение</a:t>
            </a:r>
            <a:r>
              <a:rPr lang="ru-RU" dirty="0" smtClean="0"/>
              <a:t>; …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6 – 7 лет </a:t>
            </a:r>
          </a:p>
          <a:p>
            <a:pPr algn="just"/>
            <a:r>
              <a:rPr lang="ru-RU" dirty="0" smtClean="0"/>
              <a:t>… </a:t>
            </a:r>
            <a:r>
              <a:rPr lang="ru-RU" dirty="0"/>
              <a:t>формировать представления о жанровых, композиционных и языковых особенностях жанров литературы: литературная сказка, рассказ, стихотворение, </a:t>
            </a:r>
            <a:r>
              <a:rPr lang="ru-RU" sz="2000" b="1" dirty="0">
                <a:solidFill>
                  <a:srgbClr val="7030A0"/>
                </a:solidFill>
              </a:rPr>
              <a:t>басня, пословица, </a:t>
            </a:r>
            <a:r>
              <a:rPr lang="ru-RU" dirty="0"/>
              <a:t>небылица, былина</a:t>
            </a:r>
            <a:r>
              <a:rPr lang="ru-RU" dirty="0" smtClean="0"/>
              <a:t>; …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332656"/>
            <a:ext cx="5544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dirty="0"/>
              <a:t>Приобщить дошкольников к культуре чтения посредством развития образности речи и словесного творчества через переложение пословиц в басни. 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975" y="1844824"/>
            <a:ext cx="84404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• Познакомить детей с жанром басни:</a:t>
            </a:r>
          </a:p>
          <a:p>
            <a:pPr algn="just"/>
            <a:r>
              <a:rPr lang="ru-RU" sz="1400" dirty="0"/>
              <a:t>  * Определить основные признаки басни (аллегоричность, нравоучение, животные герои)</a:t>
            </a:r>
          </a:p>
          <a:p>
            <a:pPr algn="just"/>
            <a:r>
              <a:rPr lang="ru-RU" sz="1400" dirty="0"/>
              <a:t>  * Проанализировать известные басни (например, И.А. Крылова) в доступной для детей форме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Развить умение переводить пословицу в басню:</a:t>
            </a:r>
          </a:p>
          <a:p>
            <a:pPr algn="just"/>
            <a:r>
              <a:rPr lang="ru-RU" sz="1400" dirty="0"/>
              <a:t>  * Выбрать пословицу для переложения</a:t>
            </a:r>
          </a:p>
          <a:p>
            <a:pPr algn="just"/>
            <a:r>
              <a:rPr lang="ru-RU" sz="1400" dirty="0"/>
              <a:t>  * Выбрать героев для басни (животные или люди)</a:t>
            </a:r>
          </a:p>
          <a:p>
            <a:pPr algn="just"/>
            <a:r>
              <a:rPr lang="ru-RU" sz="1400" dirty="0"/>
              <a:t>  * Развить сюжет басни, отражающий смысл пословицы</a:t>
            </a:r>
          </a:p>
          <a:p>
            <a:pPr algn="just"/>
            <a:r>
              <a:rPr lang="ru-RU" sz="1400" dirty="0"/>
              <a:t>  * Составить текст басни с соблюдением жанровых признаков 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Развить образность речи:</a:t>
            </a:r>
          </a:p>
          <a:p>
            <a:pPr algn="just"/>
            <a:r>
              <a:rPr lang="ru-RU" sz="1400" dirty="0"/>
              <a:t>  * Использовать яркие эпитеты, метафоры и сравнения в тексте басни</a:t>
            </a:r>
          </a:p>
          <a:p>
            <a:pPr algn="just"/>
            <a:r>
              <a:rPr lang="ru-RU" sz="1400" dirty="0"/>
              <a:t>  * Создать запоминающиеся образы героев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Развить творческие способности:</a:t>
            </a:r>
          </a:p>
          <a:p>
            <a:pPr algn="just"/>
            <a:r>
              <a:rPr lang="ru-RU" sz="1400" dirty="0"/>
              <a:t>  * Сформировать умение самостоятельно сочинять текст</a:t>
            </a:r>
          </a:p>
          <a:p>
            <a:pPr algn="just"/>
            <a:r>
              <a:rPr lang="ru-RU" sz="1400" dirty="0"/>
              <a:t>  * Стимулировать фантазию и воображение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Развить навыки анализа и интерпретации:</a:t>
            </a:r>
          </a:p>
          <a:p>
            <a:pPr algn="just"/>
            <a:r>
              <a:rPr lang="ru-RU" sz="1400" dirty="0"/>
              <a:t>  * Учить детей анализировать пословицы и находить их скрытый смысл</a:t>
            </a:r>
          </a:p>
          <a:p>
            <a:pPr algn="just"/>
            <a:r>
              <a:rPr lang="ru-RU" sz="1400" dirty="0"/>
              <a:t>  * Развивать умение интерпретировать пословицы в контексте басни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Повысить интерес к фольклору:</a:t>
            </a:r>
          </a:p>
          <a:p>
            <a:pPr algn="just"/>
            <a:r>
              <a:rPr lang="ru-RU" sz="1400" dirty="0"/>
              <a:t>  * Показать детям ценность пословиц как источника мудрости и опыта</a:t>
            </a:r>
          </a:p>
          <a:p>
            <a:pPr algn="just"/>
            <a:r>
              <a:rPr lang="ru-RU" sz="1400" dirty="0"/>
              <a:t>• </a:t>
            </a:r>
            <a:r>
              <a:rPr lang="ru-RU" sz="1400" b="1" dirty="0"/>
              <a:t>Приобщить детей к чтению:</a:t>
            </a:r>
          </a:p>
          <a:p>
            <a:pPr algn="just"/>
            <a:r>
              <a:rPr lang="ru-RU" sz="1400" dirty="0"/>
              <a:t>  * Стимулировать интерес к чтению басен и других литературных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692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1" y="-5492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4940" y="62068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2024 год — юбилейный год для русского баснописца </a:t>
            </a:r>
            <a:endParaRPr lang="ru-RU" dirty="0" smtClean="0"/>
          </a:p>
          <a:p>
            <a:r>
              <a:rPr lang="ru-RU" dirty="0" smtClean="0"/>
              <a:t>Ивана </a:t>
            </a:r>
            <a:r>
              <a:rPr lang="ru-RU" dirty="0"/>
              <a:t>Андреевича Крылова.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февраля исполнилось 255 лет со дня его рождения,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21 ноября будет отмечаться день </a:t>
            </a:r>
            <a:r>
              <a:rPr lang="ru-RU" dirty="0" smtClean="0"/>
              <a:t>памяти.</a:t>
            </a:r>
            <a:endParaRPr lang="ru-RU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/>
          <a:stretch/>
        </p:blipFill>
        <p:spPr bwMode="auto">
          <a:xfrm>
            <a:off x="1691680" y="1988840"/>
            <a:ext cx="5519663" cy="46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076" y="2228671"/>
            <a:ext cx="7928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/>
            <a:r>
              <a:rPr lang="ru-RU" b="1" dirty="0" smtClean="0">
                <a:solidFill>
                  <a:srgbClr val="7030A0"/>
                </a:solidFill>
              </a:rPr>
              <a:t>ПОСЛОВИЦА</a:t>
            </a:r>
            <a:r>
              <a:rPr lang="ru-RU" dirty="0" smtClean="0"/>
              <a:t> – это жанр </a:t>
            </a:r>
            <a:r>
              <a:rPr lang="ru-RU" dirty="0"/>
              <a:t>народного </a:t>
            </a:r>
            <a:r>
              <a:rPr lang="ru-RU" dirty="0" smtClean="0"/>
              <a:t>творчества, небольшое </a:t>
            </a:r>
            <a:r>
              <a:rPr lang="ru-RU" dirty="0"/>
              <a:t>предложение, содержащее народную мудрость, поучающее чему-либо. Несет в себе ценное жизненное наблюдение, урок.</a:t>
            </a:r>
          </a:p>
          <a:p>
            <a:pPr algn="just" fontAlgn="auto"/>
            <a:r>
              <a:rPr lang="ru-RU" dirty="0" smtClean="0"/>
              <a:t>Например: </a:t>
            </a:r>
            <a:r>
              <a:rPr lang="ru-RU" i="1" dirty="0"/>
              <a:t>Мал золотник, </a:t>
            </a:r>
            <a:r>
              <a:rPr lang="ru-RU" i="1" dirty="0" smtClean="0"/>
              <a:t>да </a:t>
            </a:r>
            <a:r>
              <a:rPr lang="ru-RU" i="1" dirty="0"/>
              <a:t>дорог. Не зная броду, не суйся в воду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1076" y="3861048"/>
            <a:ext cx="7928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БАСНЯ</a:t>
            </a:r>
            <a:r>
              <a:rPr lang="ru-RU" dirty="0" smtClean="0"/>
              <a:t> – это </a:t>
            </a:r>
            <a:r>
              <a:rPr lang="ru-RU" dirty="0"/>
              <a:t>небольшое </a:t>
            </a:r>
            <a:r>
              <a:rPr lang="ru-RU" dirty="0" smtClean="0"/>
              <a:t>произведение, </a:t>
            </a:r>
            <a:r>
              <a:rPr lang="ru-RU" dirty="0"/>
              <a:t>написанное в стихах или </a:t>
            </a:r>
            <a:r>
              <a:rPr lang="ru-RU" dirty="0" smtClean="0"/>
              <a:t>прозе, </a:t>
            </a:r>
            <a:r>
              <a:rPr lang="ru-RU" dirty="0"/>
              <a:t>в котором высмеиваются пороки и недостатки </a:t>
            </a:r>
            <a:r>
              <a:rPr lang="ru-RU" dirty="0" smtClean="0"/>
              <a:t>людей: хитрость, ложь, лесть, жадность, </a:t>
            </a:r>
            <a:r>
              <a:rPr lang="ru-RU" dirty="0"/>
              <a:t>глупость и </a:t>
            </a:r>
            <a:r>
              <a:rPr lang="ru-RU" dirty="0" smtClean="0"/>
              <a:t>другое.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баснях обычно действуют </a:t>
            </a:r>
            <a:r>
              <a:rPr lang="ru-RU" dirty="0" smtClean="0"/>
              <a:t>животные, </a:t>
            </a:r>
            <a:r>
              <a:rPr lang="ru-RU" dirty="0"/>
              <a:t>в которых мы легко узнаём </a:t>
            </a:r>
            <a:r>
              <a:rPr lang="ru-RU" dirty="0" smtClean="0"/>
              <a:t>людей. Басня </a:t>
            </a:r>
            <a:r>
              <a:rPr lang="ru-RU" dirty="0"/>
              <a:t>заканчивается или начинается </a:t>
            </a:r>
            <a:r>
              <a:rPr lang="ru-RU" dirty="0" smtClean="0"/>
              <a:t>моралью – выводом, поучением, </a:t>
            </a:r>
            <a:r>
              <a:rPr lang="ru-RU" dirty="0"/>
              <a:t>где объясняется смысл </a:t>
            </a:r>
            <a:r>
              <a:rPr lang="ru-RU" dirty="0" smtClean="0"/>
              <a:t>басни.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6011186" cy="2433099"/>
          </a:xfrm>
          <a:prstGeom prst="rect">
            <a:avLst/>
          </a:prstGeom>
        </p:spPr>
      </p:pic>
      <p:pic>
        <p:nvPicPr>
          <p:cNvPr id="5" name="+Мышка на прогулке. сказ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2156155"/>
            <a:ext cx="609600" cy="609600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955" y="1772816"/>
            <a:ext cx="82880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Шаг </a:t>
            </a:r>
            <a:r>
              <a:rPr lang="ru-RU" sz="1600" b="1" dirty="0"/>
              <a:t>1: Выберите пословицу или поговорку.</a:t>
            </a:r>
            <a:br>
              <a:rPr lang="ru-RU" sz="1600" b="1" dirty="0"/>
            </a:br>
            <a:r>
              <a:rPr lang="ru-RU" sz="1600" dirty="0" smtClean="0"/>
              <a:t>Без </a:t>
            </a:r>
            <a:r>
              <a:rPr lang="ru-RU" sz="1600" dirty="0"/>
              <a:t>труда не выловишь рыбку из пруда </a:t>
            </a:r>
          </a:p>
          <a:p>
            <a:pPr lvl="0"/>
            <a:r>
              <a:rPr lang="ru-RU" sz="1600" dirty="0"/>
              <a:t>Лучше один раз увидеть, чем сто раз услышать</a:t>
            </a:r>
          </a:p>
          <a:p>
            <a:pPr lvl="0"/>
            <a:r>
              <a:rPr lang="ru-RU" sz="1600" dirty="0"/>
              <a:t>Глаза страшатся, а руки делают</a:t>
            </a:r>
          </a:p>
          <a:p>
            <a:pPr lvl="0"/>
            <a:r>
              <a:rPr lang="ru-RU" sz="1600" dirty="0"/>
              <a:t>Грамоте учиться — всегда пригодится</a:t>
            </a:r>
          </a:p>
          <a:p>
            <a:pPr lvl="0"/>
            <a:r>
              <a:rPr lang="ru-RU" sz="1600" dirty="0"/>
              <a:t>Делу время, потехе час</a:t>
            </a:r>
          </a:p>
          <a:p>
            <a:pPr lvl="0"/>
            <a:r>
              <a:rPr lang="ru-RU" sz="1600" dirty="0"/>
              <a:t>С кем поведешься, от того и наберешься.</a:t>
            </a:r>
          </a:p>
          <a:p>
            <a:pPr lvl="0"/>
            <a:r>
              <a:rPr lang="ru-RU" sz="1600" dirty="0"/>
              <a:t>Лучше жить в тесноте, чем в обиде</a:t>
            </a:r>
          </a:p>
          <a:p>
            <a:pPr lvl="0"/>
            <a:r>
              <a:rPr lang="ru-RU" sz="1600" dirty="0"/>
              <a:t>Один в поле не воин</a:t>
            </a:r>
          </a:p>
          <a:p>
            <a:pPr lvl="0"/>
            <a:r>
              <a:rPr lang="ru-RU" sz="1600" dirty="0"/>
              <a:t>Друзья познаются в беде</a:t>
            </a:r>
            <a:r>
              <a:rPr lang="ru-RU" sz="1400" dirty="0"/>
              <a:t>.</a:t>
            </a:r>
          </a:p>
          <a:p>
            <a:r>
              <a:rPr lang="ru-RU" sz="1600" b="1" dirty="0"/>
              <a:t>Обсудите, что она значит? </a:t>
            </a:r>
            <a:endParaRPr lang="ru-RU" sz="1600" b="1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Шаг 2: Придумай героев.</a:t>
            </a:r>
            <a:br>
              <a:rPr lang="ru-RU" sz="1600" b="1" dirty="0" smtClean="0"/>
            </a:br>
            <a:r>
              <a:rPr lang="ru-RU" sz="1600" dirty="0" smtClean="0"/>
              <a:t>Кто будет главными героями твоей басни? </a:t>
            </a:r>
          </a:p>
          <a:p>
            <a:r>
              <a:rPr lang="ru-RU" sz="1600" dirty="0" smtClean="0"/>
              <a:t>Это могут быть:</a:t>
            </a:r>
          </a:p>
          <a:p>
            <a:pPr lvl="0"/>
            <a:r>
              <a:rPr lang="ru-RU" sz="1600" dirty="0" smtClean="0"/>
              <a:t>Насекомые (жук, бабочка, стрекоза, муравей)</a:t>
            </a:r>
          </a:p>
          <a:p>
            <a:pPr lvl="0"/>
            <a:r>
              <a:rPr lang="ru-RU" sz="1600" dirty="0" smtClean="0"/>
              <a:t>Животные (кот, собака, лиса, воробей и т.д.)</a:t>
            </a:r>
          </a:p>
          <a:p>
            <a:pPr lvl="0"/>
            <a:r>
              <a:rPr lang="ru-RU" sz="1600" dirty="0" smtClean="0"/>
              <a:t>Люди (дедушка, бабушка, ребята, друзья)</a:t>
            </a:r>
          </a:p>
          <a:p>
            <a:r>
              <a:rPr lang="ru-RU" sz="1600" dirty="0" smtClean="0"/>
              <a:t>Придумай, какие у них будут характеры. </a:t>
            </a:r>
          </a:p>
          <a:p>
            <a:r>
              <a:rPr lang="ru-RU" sz="1600" i="1" dirty="0" smtClean="0"/>
              <a:t>Например:</a:t>
            </a:r>
            <a:r>
              <a:rPr lang="ru-RU" sz="1600" dirty="0" smtClean="0"/>
              <a:t> лиса может быть хитрой, а заяц — добрым и наоборот.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Алгоритм для дошкольников: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как </a:t>
            </a:r>
            <a:r>
              <a:rPr lang="ru-RU" sz="2000" b="1" dirty="0"/>
              <a:t>сочинить басню на основе </a:t>
            </a:r>
            <a:r>
              <a:rPr lang="ru-RU" sz="2000" b="1" dirty="0" smtClean="0"/>
              <a:t>пословиц.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64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1772816"/>
            <a:ext cx="84080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Шаг 3: Определи конфликт или ситуацию.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Придумай, в какой ситуации окажутся твои герои. </a:t>
            </a:r>
            <a:br>
              <a:rPr lang="ru-RU" sz="1600" dirty="0"/>
            </a:br>
            <a:r>
              <a:rPr lang="ru-RU" sz="1600" dirty="0"/>
              <a:t>Какой конфликт станет основой басни? </a:t>
            </a:r>
          </a:p>
          <a:p>
            <a:r>
              <a:rPr lang="ru-RU" sz="1600" i="1" dirty="0" smtClean="0"/>
              <a:t>Например</a:t>
            </a:r>
            <a:r>
              <a:rPr lang="ru-RU" sz="1600" i="1" dirty="0"/>
              <a:t>: </a:t>
            </a:r>
            <a:endParaRPr lang="ru-RU" sz="1600" dirty="0"/>
          </a:p>
          <a:p>
            <a:pPr lvl="0"/>
            <a:r>
              <a:rPr lang="ru-RU" sz="1600" dirty="0"/>
              <a:t>Лиса хочет </a:t>
            </a:r>
            <a:r>
              <a:rPr lang="ru-RU" sz="1600" b="1" dirty="0"/>
              <a:t>обмануть</a:t>
            </a:r>
            <a:r>
              <a:rPr lang="ru-RU" sz="1600" dirty="0"/>
              <a:t> воробья. </a:t>
            </a:r>
          </a:p>
          <a:p>
            <a:pPr lvl="0"/>
            <a:r>
              <a:rPr lang="ru-RU" sz="1600" dirty="0"/>
              <a:t>Заяц и лиса </a:t>
            </a:r>
            <a:r>
              <a:rPr lang="ru-RU" sz="1600" b="1" dirty="0"/>
              <a:t>спорят </a:t>
            </a:r>
            <a:r>
              <a:rPr lang="ru-RU" sz="1600" dirty="0"/>
              <a:t>о том, кто быстрее.</a:t>
            </a:r>
          </a:p>
          <a:p>
            <a:pPr lvl="0"/>
            <a:r>
              <a:rPr lang="ru-RU" sz="1600" dirty="0"/>
              <a:t>Мышь </a:t>
            </a:r>
            <a:r>
              <a:rPr lang="ru-RU" sz="1600" b="1" dirty="0"/>
              <a:t>спасает</a:t>
            </a:r>
            <a:r>
              <a:rPr lang="ru-RU" sz="1600" dirty="0"/>
              <a:t> льва, и лев позже </a:t>
            </a:r>
            <a:r>
              <a:rPr lang="ru-RU" sz="1600" b="1" dirty="0"/>
              <a:t>помогает</a:t>
            </a:r>
            <a:r>
              <a:rPr lang="ru-RU" sz="1600" dirty="0"/>
              <a:t> ей в ответ.</a:t>
            </a:r>
          </a:p>
          <a:p>
            <a:pPr lvl="0"/>
            <a:r>
              <a:rPr lang="ru-RU" sz="1600" dirty="0"/>
              <a:t>Несправедливое </a:t>
            </a:r>
            <a:r>
              <a:rPr lang="ru-RU" sz="1600" b="1" dirty="0"/>
              <a:t>обвинение</a:t>
            </a:r>
            <a:r>
              <a:rPr lang="ru-RU" sz="1600" dirty="0"/>
              <a:t>.</a:t>
            </a:r>
          </a:p>
          <a:p>
            <a:pPr lvl="0"/>
            <a:r>
              <a:rPr lang="ru-RU" sz="1600" b="1" dirty="0"/>
              <a:t>Соревнование</a:t>
            </a:r>
            <a:endParaRPr lang="ru-RU" sz="1600" dirty="0"/>
          </a:p>
          <a:p>
            <a:pPr lvl="0"/>
            <a:r>
              <a:rPr lang="ru-RU" sz="1600" b="1" dirty="0"/>
              <a:t>Жадность</a:t>
            </a:r>
            <a:endParaRPr lang="ru-RU" sz="1600" dirty="0"/>
          </a:p>
          <a:p>
            <a:pPr lvl="0"/>
            <a:r>
              <a:rPr lang="ru-RU" sz="1600" dirty="0"/>
              <a:t>Конфликт</a:t>
            </a:r>
            <a:r>
              <a:rPr lang="ru-RU" sz="1600" b="1" dirty="0"/>
              <a:t> трудолюбия и лени, добра и зла, мудрости и глупости</a:t>
            </a:r>
            <a:endParaRPr lang="ru-RU" sz="1600" dirty="0"/>
          </a:p>
          <a:p>
            <a:r>
              <a:rPr lang="ru-RU" sz="1600" b="1" dirty="0" smtClean="0"/>
              <a:t>Всё</a:t>
            </a:r>
            <a:r>
              <a:rPr lang="ru-RU" sz="1600" b="1" dirty="0"/>
              <a:t>, что поможет проиллюстрировать моральные уроки и высмеять человеческие слабости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Шаг 4: Начало.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Начни свой рассказ: кто твои герои и с чего начинается их история. </a:t>
            </a:r>
            <a:br>
              <a:rPr lang="ru-RU" sz="1600" dirty="0" smtClean="0"/>
            </a:br>
            <a:r>
              <a:rPr lang="ru-RU" sz="1600" i="1" dirty="0" smtClean="0"/>
              <a:t>Например:</a:t>
            </a:r>
            <a:r>
              <a:rPr lang="ru-RU" sz="1600" dirty="0" smtClean="0"/>
              <a:t> «Жила-была хитрая лиса и добрый заяц. Однажды они встретились на травке…»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b="1" dirty="0" smtClean="0"/>
              <a:t>Шаг 5: Развивай сюжет.</a:t>
            </a:r>
            <a:br>
              <a:rPr lang="ru-RU" sz="1600" b="1" dirty="0" smtClean="0"/>
            </a:br>
            <a:r>
              <a:rPr lang="ru-RU" sz="1600" dirty="0" smtClean="0"/>
              <a:t>Придумай, что происходит дальше. Как герои пытаются решить свою проблему или конфликт?</a:t>
            </a:r>
            <a:br>
              <a:rPr lang="ru-RU" sz="1600" dirty="0" smtClean="0"/>
            </a:br>
            <a:r>
              <a:rPr lang="ru-RU" sz="1600" i="1" dirty="0" smtClean="0"/>
              <a:t>Например:</a:t>
            </a:r>
            <a:r>
              <a:rPr lang="ru-RU" sz="1600" dirty="0" smtClean="0"/>
              <a:t> «Лиса решила обмануть зайца и выдумала план…»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Алгоритм для дошкольников: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как </a:t>
            </a:r>
            <a:r>
              <a:rPr lang="ru-RU" sz="2000" b="1" dirty="0"/>
              <a:t>сочинить басню на основе </a:t>
            </a:r>
            <a:r>
              <a:rPr lang="ru-RU" sz="2000" b="1" dirty="0" smtClean="0"/>
              <a:t>пословиц.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56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133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716" y="1772816"/>
            <a:ext cx="84080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Шаг 6: Приди к решению.</a:t>
            </a:r>
            <a:br>
              <a:rPr lang="ru-RU" sz="1600" b="1" dirty="0"/>
            </a:br>
            <a:r>
              <a:rPr lang="ru-RU" sz="1600" dirty="0"/>
              <a:t>Как закончится твоя история? Как герои решат свои проблемы.</a:t>
            </a:r>
            <a:br>
              <a:rPr lang="ru-RU" sz="1600" dirty="0"/>
            </a:br>
            <a:r>
              <a:rPr lang="ru-RU" sz="1600" i="1" dirty="0"/>
              <a:t>Например:</a:t>
            </a:r>
            <a:r>
              <a:rPr lang="ru-RU" sz="1600" dirty="0"/>
              <a:t> «Заяц показал лисе, что дружба важнее хитрости…»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Шаг 7: Проверь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Подходит ли твоя история к выбранной пословице или поговорке.</a:t>
            </a:r>
            <a:br>
              <a:rPr lang="ru-RU" sz="1600" dirty="0"/>
            </a:br>
            <a:r>
              <a:rPr lang="ru-RU" sz="1600" i="1" dirty="0"/>
              <a:t>Например:</a:t>
            </a:r>
            <a:r>
              <a:rPr lang="ru-RU" sz="1600" dirty="0"/>
              <a:t> «И лиса поняла, что без труда не выловишь рыбку из пруда».</a:t>
            </a:r>
            <a:br>
              <a:rPr lang="ru-RU" sz="1600" dirty="0"/>
            </a:br>
            <a:endParaRPr lang="ru-RU" sz="1600" dirty="0"/>
          </a:p>
          <a:p>
            <a:pPr algn="ctr"/>
            <a:r>
              <a:rPr lang="ru-RU" sz="1600" b="1" dirty="0"/>
              <a:t>Если ДА, ПОЗДРАВЛЯЕМ – ТЫ СОЧИНИЛ БАСНЮ!</a:t>
            </a:r>
            <a:br>
              <a:rPr lang="ru-RU" sz="1600" b="1" dirty="0"/>
            </a:br>
            <a:endParaRPr lang="ru-RU" sz="1600" dirty="0"/>
          </a:p>
          <a:p>
            <a:r>
              <a:rPr lang="ru-RU" sz="1600" b="1" i="1" dirty="0"/>
              <a:t>Нарисуй иллюстрацию к своей истории</a:t>
            </a:r>
            <a:r>
              <a:rPr lang="ru-RU" sz="1600" b="1" i="1" dirty="0" smtClean="0"/>
              <a:t>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Алгоритм для дошкольников: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как </a:t>
            </a:r>
            <a:r>
              <a:rPr lang="ru-RU" sz="2000" b="1" dirty="0"/>
              <a:t>сочинить басню на основе </a:t>
            </a:r>
            <a:r>
              <a:rPr lang="ru-RU" sz="2000" b="1" dirty="0" smtClean="0"/>
              <a:t>пословиц.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r="3780" b="8444"/>
          <a:stretch/>
        </p:blipFill>
        <p:spPr>
          <a:xfrm>
            <a:off x="3812000" y="4684165"/>
            <a:ext cx="1471500" cy="1925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6" y="1556792"/>
            <a:ext cx="1930976" cy="271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6708" y="4383719"/>
            <a:ext cx="1938839" cy="2585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"/>
          <a:stretch/>
        </p:blipFill>
        <p:spPr>
          <a:xfrm rot="10800000">
            <a:off x="5709790" y="4653136"/>
            <a:ext cx="2678634" cy="19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520</Words>
  <Application>Microsoft Office PowerPoint</Application>
  <PresentationFormat>Экран (4:3)</PresentationFormat>
  <Paragraphs>97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</cp:lastModifiedBy>
  <cp:revision>26</cp:revision>
  <dcterms:created xsi:type="dcterms:W3CDTF">2024-09-20T09:10:45Z</dcterms:created>
  <dcterms:modified xsi:type="dcterms:W3CDTF">2024-10-02T04:15:53Z</dcterms:modified>
</cp:coreProperties>
</file>